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60" r:id="rId3"/>
    <p:sldId id="261" r:id="rId4"/>
    <p:sldId id="262" r:id="rId5"/>
    <p:sldId id="263" r:id="rId6"/>
    <p:sldId id="265" r:id="rId7"/>
    <p:sldId id="273" r:id="rId8"/>
    <p:sldId id="274" r:id="rId9"/>
    <p:sldId id="275" r:id="rId10"/>
    <p:sldId id="276" r:id="rId11"/>
    <p:sldId id="277" r:id="rId12"/>
    <p:sldId id="278" r:id="rId13"/>
    <p:sldId id="284" r:id="rId14"/>
    <p:sldId id="292" r:id="rId15"/>
    <p:sldId id="294" r:id="rId16"/>
    <p:sldId id="296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7"/>
    <a:srgbClr val="EF0D17"/>
    <a:srgbClr val="FDCFF8"/>
    <a:srgbClr val="C6BEA5"/>
    <a:srgbClr val="70C0BB"/>
    <a:srgbClr val="0CB3DA"/>
    <a:srgbClr val="0EC7F2"/>
    <a:srgbClr val="EE12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134" autoAdjust="0"/>
    <p:restoredTop sz="87935" autoAdjust="0"/>
  </p:normalViewPr>
  <p:slideViewPr>
    <p:cSldViewPr snapToGrid="0">
      <p:cViewPr varScale="1">
        <p:scale>
          <a:sx n="76" d="100"/>
          <a:sy n="76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4382-B4A5-44F2-B452-3D9E10BBD0FA}" type="datetimeFigureOut">
              <a:rPr lang="tr-TR" smtClean="0"/>
              <a:pPr/>
              <a:t>19.03.2024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9623A-A468-47AF-BABE-653E91610E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6841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09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410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2C0529-8455-4DD2-8A6E-568C88759199}" type="slidenum">
              <a:rPr lang="tr-TR" altLang="tr-TR" smtClean="0"/>
              <a:pPr/>
              <a:t>1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4064135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19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</a:t>
            </a:r>
          </a:p>
          <a:p>
            <a:r>
              <a:rPr lang="tr-TR" altLang="tr-TR" dirty="0" smtClean="0"/>
              <a:t>1- Slayt açık bırakılarak eğitim alan kişilerden BKİ değerini hesaplamaları istenir.</a:t>
            </a:r>
          </a:p>
          <a:p>
            <a:r>
              <a:rPr lang="tr-TR" altLang="tr-TR" dirty="0" smtClean="0"/>
              <a:t>2- Hesaplamalar genel olarak bittiğinde diğer slayta geçilir.</a:t>
            </a:r>
          </a:p>
        </p:txBody>
      </p:sp>
      <p:sp>
        <p:nvSpPr>
          <p:cNvPr id="819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7EDC4A-D7DC-4AF3-B467-614CD65E10C5}" type="slidenum">
              <a:rPr lang="tr-TR" altLang="tr-TR" smtClean="0"/>
              <a:pPr/>
              <a:t>2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64911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243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</a:t>
            </a:r>
          </a:p>
          <a:p>
            <a:r>
              <a:rPr lang="tr-TR" altLang="tr-TR" dirty="0" smtClean="0"/>
              <a:t>1- Gönüllü birkaç kişiye söz verilerek hesaplamalar sonucu elde ettikleri BKİ değerlerini tabloya göre değerlendirmeleri istenir.</a:t>
            </a:r>
          </a:p>
          <a:p>
            <a:r>
              <a:rPr lang="tr-TR" altLang="tr-TR" dirty="0" smtClean="0"/>
              <a:t>2- Kişilerin kendi değerlendirmeleri doğru ise onaylanır, hatalı ise doğru değerlendirme yapılır.</a:t>
            </a:r>
          </a:p>
        </p:txBody>
      </p:sp>
      <p:sp>
        <p:nvSpPr>
          <p:cNvPr id="1024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EC1CD2-64C9-4A22-AA81-31FB52B0BE3B}" type="slidenum">
              <a:rPr lang="tr-TR" altLang="tr-TR" smtClean="0"/>
              <a:pPr/>
              <a:t>3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79179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20257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243519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/>
              <a:t>1- Sağlık Bakanlığı’nca hazırlanmış olan sağlıklı</a:t>
            </a:r>
            <a:r>
              <a:rPr lang="tr-TR" altLang="tr-TR" baseline="0" dirty="0" smtClean="0"/>
              <a:t> yemek tabağı tanıtılır.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 Sağlıklı yemek tabağı tanıtılırken: «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Sağlıklı yemek tabağında 5 besin grubu yer alır ve burada amaç; her öğünde tabakta yer alan her besin grubundan bir besinin seçilerek tüketilmesidir. Saat yönünde sırasıyla; süt ve ürünleri grubu, et ve ürünleri, tavuk, balık, yumurta ve kurubaklagiler ile yağlı tohumlar grubu, taze meyveler grubu, taze sebzeler grubu, ekmek ve tahıllar grubu bulunur.» denilebilir.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 Tabağın yanında yer alan fiziksel aktivite figürü, su ve zeytinyağına vurgu yapılırken; «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Sağlığın korunmasında yeterli ve dengeli beslenmeye ek olarak düzenli fiziksel aktivite yapılması, yeterli sıvı alınması, doğru yağ kullanılmasının önemini vurgulamak adına tabağın yanında;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günlük yeterli sıvı alımı için en önemli sıvı kaynağı olan ‘su’,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günlük beslenmede tüketimi önerilen yağlar arasında önemli bir yeri olan ‘zeytinyağı’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aktif yaşamı ve düzenli fiziksel aktiviteyi simgeleyen ‘fiziksel aktivite figürü’ yer almaktadır.» ifadeleri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nden yararlanılabilir.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baseline="0" dirty="0" smtClean="0"/>
              <a:t>2- Sağlıklı yemek tabağının tanıtılmasının ardından besin çeşitliliğinin sağlanması sağlıklı yemek tabağı aracılığı ile anlatılır.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95633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7107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smtClean="0"/>
              <a:t>Eğitici Notu:</a:t>
            </a:r>
          </a:p>
          <a:p>
            <a:r>
              <a:rPr lang="tr-TR" altLang="tr-TR" smtClean="0"/>
              <a:t>1- Tuzların iyotlu tuz olarak kullanılması gerektiği, koyu renkli cam kavanozda ve kapalı yerde (dolap içi) saklanması gerektiği hatırlatılmalıdır.</a:t>
            </a:r>
          </a:p>
        </p:txBody>
      </p:sp>
      <p:sp>
        <p:nvSpPr>
          <p:cNvPr id="47108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8F2666-3DAA-49A3-886A-0118F881CA6C}" type="slidenum">
              <a:rPr lang="tr-TR" altLang="tr-TR" smtClean="0"/>
              <a:pPr/>
              <a:t>14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71740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pPr/>
              <a:t>19.03.2024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9566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pPr/>
              <a:t>19.03.2024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3242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pPr/>
              <a:t>19.03.2024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9417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pPr/>
              <a:t>19.03.2024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6685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pPr/>
              <a:t>19.03.2024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5090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pPr/>
              <a:t>19.03.2024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8310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pPr/>
              <a:t>19.03.2024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717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pPr/>
              <a:t>19.03.2024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9988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pPr/>
              <a:t>19.03.2024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8855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pPr/>
              <a:t>19.03.2024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8115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pPr/>
              <a:t>19.03.2024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1953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A168D-BCF0-471B-A44C-38CA981C3F57}" type="datetimeFigureOut">
              <a:rPr lang="tr-TR" smtClean="0"/>
              <a:pPr/>
              <a:t>19.03.2024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452FE-303B-4405-B19B-674CD1B685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7802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12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16.pn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sgm.saglik.gov.tr/tr/beslenmehareket-hesaplamalar/beslenmehareket-yetiskin-beden-kitle-indeksi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Alt Başlık"/>
          <p:cNvSpPr>
            <a:spLocks noGrp="1"/>
          </p:cNvSpPr>
          <p:nvPr>
            <p:ph type="subTitle" idx="1"/>
          </p:nvPr>
        </p:nvSpPr>
        <p:spPr>
          <a:xfrm>
            <a:off x="179391" y="1046352"/>
            <a:ext cx="8785225" cy="3167063"/>
          </a:xfrm>
          <a:solidFill>
            <a:schemeClr val="bg1"/>
          </a:solidFill>
          <a:ln w="25400" cap="rnd">
            <a:gradFill flip="none" rotWithShape="1">
              <a:gsLst>
                <a:gs pos="5000">
                  <a:srgbClr val="00B050"/>
                </a:gs>
                <a:gs pos="54000">
                  <a:srgbClr val="00B0F0"/>
                </a:gs>
                <a:gs pos="94000">
                  <a:srgbClr val="FF0000"/>
                </a:gs>
              </a:gsLst>
              <a:lin ang="16200000" scaled="1"/>
              <a:tileRect/>
            </a:gradFill>
            <a:bevel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5400" b="1" dirty="0">
                <a:solidFill>
                  <a:srgbClr val="FF0000"/>
                </a:solidFill>
              </a:rPr>
              <a:t>SAĞLIKLI BESLEN </a:t>
            </a:r>
          </a:p>
          <a:p>
            <a:pPr eaLnBrk="1" hangingPunct="1">
              <a:defRPr/>
            </a:pPr>
            <a:r>
              <a:rPr lang="tr-TR" altLang="tr-TR" sz="5400" b="1" dirty="0">
                <a:solidFill>
                  <a:srgbClr val="00B0F0"/>
                </a:solidFill>
              </a:rPr>
              <a:t>HAREKET ET</a:t>
            </a:r>
          </a:p>
          <a:p>
            <a:pPr eaLnBrk="1" hangingPunct="1">
              <a:defRPr/>
            </a:pPr>
            <a:r>
              <a:rPr lang="tr-TR" altLang="tr-TR" sz="5400" b="1" dirty="0">
                <a:solidFill>
                  <a:srgbClr val="00B050"/>
                </a:solidFill>
              </a:rPr>
              <a:t>SAĞLIKLI </a:t>
            </a:r>
            <a:r>
              <a:rPr lang="tr-TR" altLang="tr-TR" sz="5400" b="1" dirty="0" smtClean="0">
                <a:solidFill>
                  <a:srgbClr val="00B050"/>
                </a:solidFill>
              </a:rPr>
              <a:t>YAŞA</a:t>
            </a:r>
            <a:endParaRPr lang="tr-TR" altLang="tr-TR" sz="5400" b="1" dirty="0">
              <a:solidFill>
                <a:srgbClr val="00B050"/>
              </a:solidFill>
            </a:endParaRPr>
          </a:p>
        </p:txBody>
      </p:sp>
      <p:pic>
        <p:nvPicPr>
          <p:cNvPr id="3077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45" y="4387363"/>
            <a:ext cx="9036792" cy="24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2409" y="74352"/>
            <a:ext cx="3579188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4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91"/>
            <a:ext cx="8229600" cy="928687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rgbClr val="00B050"/>
                </a:solidFill>
                <a:latin typeface="+mn-lt"/>
              </a:rPr>
              <a:t>3. Sebzeler grubu</a:t>
            </a:r>
          </a:p>
        </p:txBody>
      </p:sp>
      <p:sp>
        <p:nvSpPr>
          <p:cNvPr id="27650" name="İçerik Yer Tutucusu 2"/>
          <p:cNvSpPr>
            <a:spLocks noGrp="1"/>
          </p:cNvSpPr>
          <p:nvPr>
            <p:ph idx="1"/>
          </p:nvPr>
        </p:nvSpPr>
        <p:spPr>
          <a:xfrm>
            <a:off x="457200" y="1379542"/>
            <a:ext cx="8229600" cy="4746625"/>
          </a:xfrm>
        </p:spPr>
        <p:txBody>
          <a:bodyPr/>
          <a:lstStyle/>
          <a:p>
            <a:pPr marL="0" indent="0">
              <a:buNone/>
            </a:pPr>
            <a:r>
              <a:rPr lang="tr-TR" altLang="tr-TR" sz="2400"/>
              <a:t>Tüm sebzeler </a:t>
            </a:r>
          </a:p>
        </p:txBody>
      </p:sp>
      <p:pic>
        <p:nvPicPr>
          <p:cNvPr id="27651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4453" y="4151316"/>
            <a:ext cx="146367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6950" r="5461" b="13251"/>
          <a:stretch>
            <a:fillRect/>
          </a:stretch>
        </p:blipFill>
        <p:spPr bwMode="auto">
          <a:xfrm>
            <a:off x="6075365" y="5729289"/>
            <a:ext cx="1025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7" t="4851" r="6377" b="8000"/>
          <a:stretch>
            <a:fillRect/>
          </a:stretch>
        </p:blipFill>
        <p:spPr bwMode="auto">
          <a:xfrm>
            <a:off x="6869114" y="1044576"/>
            <a:ext cx="1497012" cy="115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13" t="6358" r="9911" b="12460"/>
          <a:stretch>
            <a:fillRect/>
          </a:stretch>
        </p:blipFill>
        <p:spPr bwMode="auto">
          <a:xfrm>
            <a:off x="7134225" y="3060701"/>
            <a:ext cx="1893888" cy="193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62" t="10568" r="8340" b="10439"/>
          <a:stretch>
            <a:fillRect/>
          </a:stretch>
        </p:blipFill>
        <p:spPr bwMode="auto">
          <a:xfrm>
            <a:off x="7597776" y="5030791"/>
            <a:ext cx="1366839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" descr="gÃ¼len yÃ¼z emoji ile ilgili gÃ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3454" y="1306516"/>
            <a:ext cx="504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Resi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4" t="18752" r="6612" b="15346"/>
          <a:stretch>
            <a:fillRect/>
          </a:stretch>
        </p:blipFill>
        <p:spPr bwMode="auto">
          <a:xfrm>
            <a:off x="7248526" y="6067429"/>
            <a:ext cx="831851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Resi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58" t="25282" r="9332" b="11966"/>
          <a:stretch>
            <a:fillRect/>
          </a:stretch>
        </p:blipFill>
        <p:spPr bwMode="auto">
          <a:xfrm rot="1503252">
            <a:off x="4791075" y="3192466"/>
            <a:ext cx="19812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Resim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53" t="3123" r="10062" b="7970"/>
          <a:stretch>
            <a:fillRect/>
          </a:stretch>
        </p:blipFill>
        <p:spPr bwMode="auto">
          <a:xfrm>
            <a:off x="6483351" y="2251075"/>
            <a:ext cx="9921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Resim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76" t="4851" r="6677" b="5901"/>
          <a:stretch>
            <a:fillRect/>
          </a:stretch>
        </p:blipFill>
        <p:spPr bwMode="auto">
          <a:xfrm>
            <a:off x="4519617" y="1117603"/>
            <a:ext cx="1963737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Resim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9717" y="5540378"/>
            <a:ext cx="19526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İçerik Yer Tutucusu 2"/>
          <p:cNvSpPr txBox="1">
            <a:spLocks/>
          </p:cNvSpPr>
          <p:nvPr/>
        </p:nvSpPr>
        <p:spPr bwMode="auto">
          <a:xfrm>
            <a:off x="242891" y="2566989"/>
            <a:ext cx="4389437" cy="29257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Bileşimlerinin önemli bir kısmı sudur</a:t>
            </a:r>
          </a:p>
          <a:p>
            <a:pPr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Mineraller ve vitaminler bakımından zengindir 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özellikle folat (folik asit)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A vitaminin ön ögesi olan beta-karoten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E, C, B</a:t>
            </a:r>
            <a:r>
              <a:rPr lang="tr-TR" i="1" baseline="-25000" dirty="0">
                <a:solidFill>
                  <a:srgbClr val="00B050"/>
                </a:solidFill>
                <a:latin typeface="+mj-lt"/>
              </a:rPr>
              <a:t>2</a:t>
            </a:r>
            <a:r>
              <a:rPr lang="tr-TR" i="1" dirty="0">
                <a:solidFill>
                  <a:srgbClr val="00B050"/>
                </a:solidFill>
                <a:latin typeface="+mj-lt"/>
              </a:rPr>
              <a:t> vitamini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kalsiyum, potasyum, demir, magnezyum</a:t>
            </a:r>
          </a:p>
          <a:p>
            <a:pPr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Posa ve diğer antioksidan özellikte olan bileşiklerden zengindir</a:t>
            </a:r>
          </a:p>
        </p:txBody>
      </p:sp>
      <p:pic>
        <p:nvPicPr>
          <p:cNvPr id="27664" name="Resim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t="38274" r="41701"/>
          <a:stretch>
            <a:fillRect/>
          </a:stretch>
        </p:blipFill>
        <p:spPr bwMode="auto">
          <a:xfrm>
            <a:off x="7854953" y="1785939"/>
            <a:ext cx="1217613" cy="8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2708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27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52661">
            <a:off x="4887913" y="1027115"/>
            <a:ext cx="3048000" cy="188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89"/>
            <a:ext cx="8229600" cy="919163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rgbClr val="FF00FF"/>
                </a:solidFill>
                <a:latin typeface="+mn-lt"/>
              </a:rPr>
              <a:t>4. Meyveler grubu</a:t>
            </a:r>
          </a:p>
        </p:txBody>
      </p:sp>
      <p:sp>
        <p:nvSpPr>
          <p:cNvPr id="28675" name="İçerik Yer Tutucusu 2"/>
          <p:cNvSpPr>
            <a:spLocks noGrp="1"/>
          </p:cNvSpPr>
          <p:nvPr>
            <p:ph idx="1"/>
          </p:nvPr>
        </p:nvSpPr>
        <p:spPr>
          <a:xfrm>
            <a:off x="457200" y="1379542"/>
            <a:ext cx="8229600" cy="4746625"/>
          </a:xfrm>
        </p:spPr>
        <p:txBody>
          <a:bodyPr/>
          <a:lstStyle/>
          <a:p>
            <a:pPr marL="0" indent="0">
              <a:buNone/>
            </a:pPr>
            <a:r>
              <a:rPr lang="tr-TR" altLang="tr-TR" sz="2400"/>
              <a:t>Tüm meyveler </a:t>
            </a:r>
          </a:p>
        </p:txBody>
      </p:sp>
      <p:pic>
        <p:nvPicPr>
          <p:cNvPr id="28676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9" t="6024" r="14563" b="6024"/>
          <a:stretch>
            <a:fillRect/>
          </a:stretch>
        </p:blipFill>
        <p:spPr bwMode="auto">
          <a:xfrm>
            <a:off x="3468691" y="5476877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74" t="14542" r="21706" b="13087"/>
          <a:stretch>
            <a:fillRect/>
          </a:stretch>
        </p:blipFill>
        <p:spPr bwMode="auto">
          <a:xfrm>
            <a:off x="4927600" y="5551488"/>
            <a:ext cx="10810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 descr="gÃ¼len yÃ¼z emoji ile ilgili gÃ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6651" y="1306516"/>
            <a:ext cx="503239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İçerik Yer Tutucusu 2"/>
          <p:cNvSpPr txBox="1">
            <a:spLocks/>
          </p:cNvSpPr>
          <p:nvPr/>
        </p:nvSpPr>
        <p:spPr bwMode="auto">
          <a:xfrm>
            <a:off x="231776" y="2225676"/>
            <a:ext cx="4540251" cy="292893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Bileşimlerinin önemli bir kısmı sudur</a:t>
            </a:r>
          </a:p>
          <a:p>
            <a:pPr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Mineraller ve vitaminler bakımından zengindir 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özellikle folat (folik asit)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A vitaminin ön ögesi olan beta-karoten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E, C, B</a:t>
            </a:r>
            <a:r>
              <a:rPr lang="tr-TR" i="1" baseline="-25000" dirty="0">
                <a:solidFill>
                  <a:srgbClr val="FF00FF"/>
                </a:solidFill>
                <a:latin typeface="+mj-lt"/>
              </a:rPr>
              <a:t>2</a:t>
            </a:r>
            <a:r>
              <a:rPr lang="tr-TR" i="1" dirty="0">
                <a:solidFill>
                  <a:srgbClr val="FF00FF"/>
                </a:solidFill>
                <a:latin typeface="+mj-lt"/>
              </a:rPr>
              <a:t> vitamini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kalsiyum, potasyum, demir, magnezyum</a:t>
            </a:r>
          </a:p>
          <a:p>
            <a:pPr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Posa ve diğer antioksidan özellikte olan bileşiklerden zengindir</a:t>
            </a:r>
          </a:p>
        </p:txBody>
      </p:sp>
      <p:pic>
        <p:nvPicPr>
          <p:cNvPr id="28681" name="Resi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8378" y="5961066"/>
            <a:ext cx="95567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Resi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0317" y="284165"/>
            <a:ext cx="1520825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5" t="9267" r="7475" b="9267"/>
          <a:stretch>
            <a:fillRect/>
          </a:stretch>
        </p:blipFill>
        <p:spPr bwMode="auto">
          <a:xfrm>
            <a:off x="363541" y="5772153"/>
            <a:ext cx="1855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Resi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37" t="17284" r="17500" b="17955"/>
          <a:stretch>
            <a:fillRect/>
          </a:stretch>
        </p:blipFill>
        <p:spPr bwMode="auto">
          <a:xfrm>
            <a:off x="6897691" y="4398963"/>
            <a:ext cx="18827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Resim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9" t="9911" r="7475" b="9911"/>
          <a:stretch>
            <a:fillRect/>
          </a:stretch>
        </p:blipFill>
        <p:spPr bwMode="auto">
          <a:xfrm>
            <a:off x="4997453" y="3182938"/>
            <a:ext cx="1903413" cy="156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Resim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1" t="2161" r="4684" b="6757"/>
          <a:stretch>
            <a:fillRect/>
          </a:stretch>
        </p:blipFill>
        <p:spPr bwMode="auto">
          <a:xfrm>
            <a:off x="7085015" y="2565403"/>
            <a:ext cx="1617663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06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877" y="1068391"/>
            <a:ext cx="32607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bulgur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66176">
            <a:off x="5464743" y="4725642"/>
            <a:ext cx="2352069" cy="13230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2" t="20187" r="3957" b="14598"/>
          <a:stretch>
            <a:fillRect/>
          </a:stretch>
        </p:blipFill>
        <p:spPr bwMode="auto">
          <a:xfrm>
            <a:off x="5945189" y="3400425"/>
            <a:ext cx="17002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90"/>
            <a:ext cx="8229600" cy="895351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chemeClr val="accent2"/>
                </a:solidFill>
                <a:latin typeface="+mn-lt"/>
              </a:rPr>
              <a:t>5. Ekmek ve tahıllar grubu</a:t>
            </a:r>
          </a:p>
        </p:txBody>
      </p:sp>
      <p:sp>
        <p:nvSpPr>
          <p:cNvPr id="29702" name="İçerik Yer Tutucusu 2"/>
          <p:cNvSpPr>
            <a:spLocks noGrp="1"/>
          </p:cNvSpPr>
          <p:nvPr>
            <p:ph idx="1"/>
          </p:nvPr>
        </p:nvSpPr>
        <p:spPr>
          <a:xfrm>
            <a:off x="457200" y="1341439"/>
            <a:ext cx="5410200" cy="1943100"/>
          </a:xfrm>
        </p:spPr>
        <p:txBody>
          <a:bodyPr/>
          <a:lstStyle/>
          <a:p>
            <a:r>
              <a:rPr lang="tr-TR" altLang="tr-TR" sz="2400"/>
              <a:t>Ekmekler</a:t>
            </a:r>
          </a:p>
          <a:p>
            <a:r>
              <a:rPr lang="tr-TR" altLang="tr-TR" sz="2400"/>
              <a:t>Tahıllar </a:t>
            </a:r>
          </a:p>
          <a:p>
            <a:pPr lvl="1"/>
            <a:r>
              <a:rPr lang="tr-TR" altLang="tr-TR" sz="2000"/>
              <a:t>Bulgur, pirinç, yulaf, arpa vb.</a:t>
            </a:r>
          </a:p>
          <a:p>
            <a:pPr lvl="1"/>
            <a:r>
              <a:rPr lang="tr-TR" altLang="tr-TR" sz="2000"/>
              <a:t>Makarna, erişte, kuskus vb.</a:t>
            </a:r>
          </a:p>
          <a:p>
            <a:pPr lvl="1"/>
            <a:r>
              <a:rPr lang="tr-TR" altLang="tr-TR" sz="2000"/>
              <a:t>Kahvaltılık tahıllar</a:t>
            </a:r>
          </a:p>
        </p:txBody>
      </p:sp>
      <p:pic>
        <p:nvPicPr>
          <p:cNvPr id="29703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536"/>
          <a:stretch>
            <a:fillRect/>
          </a:stretch>
        </p:blipFill>
        <p:spPr bwMode="auto">
          <a:xfrm>
            <a:off x="7721600" y="2997203"/>
            <a:ext cx="1422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İçerik Yer Tutucusu 2"/>
          <p:cNvSpPr txBox="1">
            <a:spLocks/>
          </p:cNvSpPr>
          <p:nvPr/>
        </p:nvSpPr>
        <p:spPr bwMode="auto">
          <a:xfrm>
            <a:off x="539751" y="3554416"/>
            <a:ext cx="4389439" cy="2981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Karbonhidrat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Posa (lif)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E, B grubu vitaminler (B12 dışındakiler) zengindir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Özellikler B1 vitamini için iyi kaynaktır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Tam tahıllar rafine tahıllardan daha fazla diyet posası, vitamin ve mineral sağlar.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53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up 96"/>
          <p:cNvGrpSpPr>
            <a:grpSpLocks/>
          </p:cNvGrpSpPr>
          <p:nvPr/>
        </p:nvGrpSpPr>
        <p:grpSpPr bwMode="auto">
          <a:xfrm>
            <a:off x="841377" y="917578"/>
            <a:ext cx="7959725" cy="5680075"/>
            <a:chOff x="-975910" y="545719"/>
            <a:chExt cx="10622098" cy="7576337"/>
          </a:xfrm>
        </p:grpSpPr>
        <p:grpSp>
          <p:nvGrpSpPr>
            <p:cNvPr id="36875" name="Grup 99"/>
            <p:cNvGrpSpPr>
              <a:grpSpLocks/>
            </p:cNvGrpSpPr>
            <p:nvPr/>
          </p:nvGrpSpPr>
          <p:grpSpPr bwMode="auto">
            <a:xfrm>
              <a:off x="5731255" y="545719"/>
              <a:ext cx="3059006" cy="1116279"/>
              <a:chOff x="1749805" y="545718"/>
              <a:chExt cx="3059006" cy="1116279"/>
            </a:xfrm>
          </p:grpSpPr>
          <p:cxnSp>
            <p:nvCxnSpPr>
              <p:cNvPr id="122" name="Eğri Bağlayıcı 121"/>
              <p:cNvCxnSpPr/>
              <p:nvPr/>
            </p:nvCxnSpPr>
            <p:spPr>
              <a:xfrm flipV="1">
                <a:off x="1749773" y="1439294"/>
                <a:ext cx="1896047" cy="222336"/>
              </a:xfrm>
              <a:prstGeom prst="curvedConnector2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4" name="Metin Kutusu 2"/>
              <p:cNvSpPr txBox="1">
                <a:spLocks noChangeArrowheads="1"/>
              </p:cNvSpPr>
              <p:nvPr/>
            </p:nvSpPr>
            <p:spPr bwMode="auto">
              <a:xfrm rot="492619">
                <a:off x="2666387" y="545718"/>
                <a:ext cx="2142424" cy="902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4F81B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Süt ve ürünleri grubu</a:t>
                </a:r>
                <a:endParaRPr lang="tr-TR" altLang="tr-TR" sz="1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6" name="Grup 100"/>
            <p:cNvGrpSpPr>
              <a:grpSpLocks/>
            </p:cNvGrpSpPr>
            <p:nvPr/>
          </p:nvGrpSpPr>
          <p:grpSpPr bwMode="auto">
            <a:xfrm>
              <a:off x="-975910" y="723065"/>
              <a:ext cx="2288327" cy="1298583"/>
              <a:chOff x="-1947460" y="656389"/>
              <a:chExt cx="2288328" cy="1298584"/>
            </a:xfrm>
          </p:grpSpPr>
          <p:cxnSp>
            <p:nvCxnSpPr>
              <p:cNvPr id="120" name="Eğri Bağlayıcı 119"/>
              <p:cNvCxnSpPr>
                <a:endCxn id="121" idx="2"/>
              </p:cNvCxnSpPr>
              <p:nvPr/>
            </p:nvCxnSpPr>
            <p:spPr>
              <a:xfrm rot="10800000">
                <a:off x="-843727" y="1546252"/>
                <a:ext cx="1184234" cy="408674"/>
              </a:xfrm>
              <a:prstGeom prst="curvedConnector2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Metin Kutusu 2"/>
              <p:cNvSpPr txBox="1">
                <a:spLocks noChangeArrowheads="1"/>
              </p:cNvSpPr>
              <p:nvPr/>
            </p:nvSpPr>
            <p:spPr bwMode="auto">
              <a:xfrm rot="20837417">
                <a:off x="-1947460" y="656911"/>
                <a:ext cx="1980788" cy="938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1" rIns="68580" bIns="34291"/>
              <a:lstStyle/>
              <a:p>
                <a:pPr algn="ctr">
                  <a:lnSpc>
                    <a:spcPct val="115000"/>
                  </a:lnSpc>
                  <a:spcAft>
                    <a:spcPts val="751"/>
                  </a:spcAft>
                  <a:defRPr/>
                </a:pPr>
                <a:r>
                  <a:rPr lang="tr-TR" sz="1600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Ekmek ve tahıllar grubu</a:t>
                </a:r>
                <a:endParaRPr lang="tr-TR" sz="11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77" name="Grup 101"/>
            <p:cNvGrpSpPr>
              <a:grpSpLocks/>
            </p:cNvGrpSpPr>
            <p:nvPr/>
          </p:nvGrpSpPr>
          <p:grpSpPr bwMode="auto">
            <a:xfrm>
              <a:off x="6697792" y="2049782"/>
              <a:ext cx="2878719" cy="2284176"/>
              <a:chOff x="1131600" y="1078064"/>
              <a:chExt cx="2878720" cy="2284515"/>
            </a:xfrm>
          </p:grpSpPr>
          <p:cxnSp>
            <p:nvCxnSpPr>
              <p:cNvPr id="118" name="Eğri Bağlayıcı 117"/>
              <p:cNvCxnSpPr>
                <a:endCxn id="36890" idx="1"/>
              </p:cNvCxnSpPr>
              <p:nvPr/>
            </p:nvCxnSpPr>
            <p:spPr>
              <a:xfrm flipV="1">
                <a:off x="1131061" y="2221019"/>
                <a:ext cx="548689" cy="103773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0" name="Metin Kutusu 2"/>
              <p:cNvSpPr txBox="1">
                <a:spLocks noChangeArrowheads="1"/>
              </p:cNvSpPr>
              <p:nvPr/>
            </p:nvSpPr>
            <p:spPr bwMode="auto">
              <a:xfrm>
                <a:off x="1680092" y="1078064"/>
                <a:ext cx="2330228" cy="2284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Et ve ürünleri, tavuk, balık, yumurta ve kurubaklagiler ile yağlı tohumlar grubu</a:t>
                </a:r>
                <a:endParaRPr lang="tr-TR" altLang="tr-TR" sz="1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8" name="Grup 102"/>
            <p:cNvGrpSpPr>
              <a:grpSpLocks/>
            </p:cNvGrpSpPr>
            <p:nvPr/>
          </p:nvGrpSpPr>
          <p:grpSpPr bwMode="auto">
            <a:xfrm>
              <a:off x="3661392" y="6382276"/>
              <a:ext cx="2072524" cy="1739780"/>
              <a:chOff x="-462933" y="1181625"/>
              <a:chExt cx="2072525" cy="1739780"/>
            </a:xfrm>
          </p:grpSpPr>
          <p:cxnSp>
            <p:nvCxnSpPr>
              <p:cNvPr id="116" name="Eğri Bağlayıcı 115"/>
              <p:cNvCxnSpPr/>
              <p:nvPr/>
            </p:nvCxnSpPr>
            <p:spPr>
              <a:xfrm rot="5400000">
                <a:off x="-13505" y="1547095"/>
                <a:ext cx="1014273" cy="28176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EC28C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8" name="Metin Kutusu 2"/>
              <p:cNvSpPr txBox="1">
                <a:spLocks noChangeArrowheads="1"/>
              </p:cNvSpPr>
              <p:nvPr/>
            </p:nvSpPr>
            <p:spPr bwMode="auto">
              <a:xfrm rot="150892">
                <a:off x="-462933" y="2165428"/>
                <a:ext cx="2072525" cy="755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 dirty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tr-TR" altLang="tr-TR" sz="1600" b="1" dirty="0" smtClean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eyveler </a:t>
                </a:r>
                <a:r>
                  <a:rPr lang="tr-TR" altLang="tr-TR" sz="1600" b="1" dirty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grubu</a:t>
                </a:r>
                <a:endParaRPr lang="tr-TR" alt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9" name="Grup 103"/>
            <p:cNvGrpSpPr>
              <a:grpSpLocks/>
            </p:cNvGrpSpPr>
            <p:nvPr/>
          </p:nvGrpSpPr>
          <p:grpSpPr bwMode="auto">
            <a:xfrm>
              <a:off x="1587097" y="5806817"/>
              <a:ext cx="1958376" cy="1853222"/>
              <a:chOff x="-203604" y="1215766"/>
              <a:chExt cx="1958376" cy="1853222"/>
            </a:xfrm>
          </p:grpSpPr>
          <p:cxnSp>
            <p:nvCxnSpPr>
              <p:cNvPr id="114" name="Eğri Bağlayıcı 113"/>
              <p:cNvCxnSpPr/>
              <p:nvPr/>
            </p:nvCxnSpPr>
            <p:spPr>
              <a:xfrm rot="16200000" flipH="1">
                <a:off x="-379894" y="1446218"/>
                <a:ext cx="1007919" cy="548688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6" name="Metin Kutusu 2"/>
              <p:cNvSpPr txBox="1">
                <a:spLocks noChangeArrowheads="1"/>
              </p:cNvSpPr>
              <p:nvPr/>
            </p:nvSpPr>
            <p:spPr bwMode="auto">
              <a:xfrm rot="-615631">
                <a:off x="-203604" y="2191051"/>
                <a:ext cx="1958376" cy="877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 dirty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tr-TR" altLang="tr-TR" sz="1600" b="1" dirty="0" smtClean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ebzeler </a:t>
                </a:r>
                <a:r>
                  <a:rPr lang="tr-TR" altLang="tr-TR" sz="1600" b="1" dirty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grubu</a:t>
                </a:r>
                <a:endParaRPr lang="tr-TR" alt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3" name="Metin Kutusu 2"/>
            <p:cNvSpPr txBox="1">
              <a:spLocks noChangeArrowheads="1"/>
            </p:cNvSpPr>
            <p:nvPr/>
          </p:nvSpPr>
          <p:spPr bwMode="auto">
            <a:xfrm>
              <a:off x="6777755" y="6478893"/>
              <a:ext cx="569874" cy="368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1" rIns="68580" bIns="34291"/>
            <a:lstStyle/>
            <a:p>
              <a:pPr algn="ctr">
                <a:lnSpc>
                  <a:spcPct val="115000"/>
                </a:lnSpc>
                <a:spcAft>
                  <a:spcPts val="751"/>
                </a:spcAft>
                <a:defRPr/>
              </a:pPr>
              <a:r>
                <a:rPr lang="tr-TR" sz="1600" b="1" dirty="0">
                  <a:solidFill>
                    <a:srgbClr val="00B0F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Su</a:t>
              </a:r>
              <a:endParaRPr lang="tr-TR" sz="105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881" name="Metin Kutusu 2"/>
            <p:cNvSpPr txBox="1">
              <a:spLocks noChangeArrowheads="1"/>
            </p:cNvSpPr>
            <p:nvPr/>
          </p:nvSpPr>
          <p:spPr bwMode="auto">
            <a:xfrm rot="-336527">
              <a:off x="8054385" y="5523250"/>
              <a:ext cx="1591803" cy="546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5000"/>
                </a:lnSpc>
                <a:spcAft>
                  <a:spcPts val="751"/>
                </a:spcAft>
              </a:pPr>
              <a:r>
                <a:rPr lang="tr-TR" altLang="tr-TR" sz="1600" b="1">
                  <a:solidFill>
                    <a:srgbClr val="4F6228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Zeytinyağı</a:t>
              </a:r>
              <a:endParaRPr lang="tr-TR" altLang="tr-TR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882" name="Grup 106"/>
            <p:cNvGrpSpPr>
              <a:grpSpLocks/>
            </p:cNvGrpSpPr>
            <p:nvPr/>
          </p:nvGrpSpPr>
          <p:grpSpPr bwMode="auto">
            <a:xfrm>
              <a:off x="-941743" y="3032595"/>
              <a:ext cx="1310797" cy="2141731"/>
              <a:chOff x="-941744" y="89371"/>
              <a:chExt cx="1310797" cy="2141731"/>
            </a:xfrm>
          </p:grpSpPr>
          <p:cxnSp>
            <p:nvCxnSpPr>
              <p:cNvPr id="108" name="Eğri Bağlayıcı 107"/>
              <p:cNvCxnSpPr/>
              <p:nvPr/>
            </p:nvCxnSpPr>
            <p:spPr>
              <a:xfrm rot="16200000" flipV="1">
                <a:off x="-1272178" y="1214749"/>
                <a:ext cx="1346716" cy="686390"/>
              </a:xfrm>
              <a:prstGeom prst="curvedConnector4">
                <a:avLst>
                  <a:gd name="adj1" fmla="val 32299"/>
                  <a:gd name="adj2" fmla="val 144455"/>
                </a:avLst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4" name="Metin Kutusu 2"/>
              <p:cNvSpPr txBox="1">
                <a:spLocks noChangeArrowheads="1"/>
              </p:cNvSpPr>
              <p:nvPr/>
            </p:nvSpPr>
            <p:spPr bwMode="auto">
              <a:xfrm rot="-78745">
                <a:off x="-932662" y="89371"/>
                <a:ext cx="1301715" cy="1286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Fiziksel aktivite figürü</a:t>
                </a:r>
                <a:endParaRPr lang="tr-TR" altLang="tr-TR" sz="110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Yuvarlatılmış Dikdörtgen 1"/>
          <p:cNvSpPr/>
          <p:nvPr/>
        </p:nvSpPr>
        <p:spPr>
          <a:xfrm>
            <a:off x="179388" y="5805489"/>
            <a:ext cx="2500312" cy="963612"/>
          </a:xfrm>
          <a:prstGeom prst="roundRect">
            <a:avLst/>
          </a:prstGeom>
          <a:noFill/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r>
              <a:rPr lang="tr-TR" altLang="tr-TR" sz="2000" b="1" i="1" dirty="0">
                <a:solidFill>
                  <a:srgbClr val="FF0000"/>
                </a:solidFill>
                <a:latin typeface="+mj-lt"/>
              </a:rPr>
              <a:t>Her öğünde </a:t>
            </a:r>
          </a:p>
          <a:p>
            <a:pPr algn="ctr">
              <a:defRPr/>
            </a:pPr>
            <a:r>
              <a:rPr lang="tr-TR" altLang="tr-TR" sz="2000" b="1" i="1" dirty="0">
                <a:solidFill>
                  <a:srgbClr val="FF0000"/>
                </a:solidFill>
                <a:latin typeface="+mj-lt"/>
              </a:rPr>
              <a:t>her besin grubundan tüketmeliyiz</a:t>
            </a:r>
          </a:p>
        </p:txBody>
      </p:sp>
      <p:sp>
        <p:nvSpPr>
          <p:cNvPr id="32" name="Yuvarlatılmış Dikdörtgen 31"/>
          <p:cNvSpPr/>
          <p:nvPr/>
        </p:nvSpPr>
        <p:spPr>
          <a:xfrm>
            <a:off x="6746876" y="5930903"/>
            <a:ext cx="2103439" cy="84931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000" i="1" dirty="0">
                <a:solidFill>
                  <a:srgbClr val="00B0F0"/>
                </a:solidFill>
              </a:rPr>
              <a:t>Günde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000" i="1" dirty="0">
                <a:solidFill>
                  <a:srgbClr val="00B0F0"/>
                </a:solidFill>
              </a:rPr>
              <a:t>8-10 bardak </a:t>
            </a:r>
            <a:r>
              <a:rPr lang="tr-TR" altLang="tr-TR" sz="2000" b="1" i="1" dirty="0">
                <a:solidFill>
                  <a:srgbClr val="00B0F0"/>
                </a:solidFill>
              </a:rPr>
              <a:t>“SU” </a:t>
            </a:r>
            <a:r>
              <a:rPr lang="tr-TR" altLang="tr-TR" sz="2000" i="1" dirty="0">
                <a:solidFill>
                  <a:srgbClr val="00B0F0"/>
                </a:solidFill>
              </a:rPr>
              <a:t>içmeliyiz</a:t>
            </a:r>
          </a:p>
        </p:txBody>
      </p:sp>
      <p:grpSp>
        <p:nvGrpSpPr>
          <p:cNvPr id="36870" name="Grup 33"/>
          <p:cNvGrpSpPr>
            <a:grpSpLocks/>
          </p:cNvGrpSpPr>
          <p:nvPr/>
        </p:nvGrpSpPr>
        <p:grpSpPr bwMode="auto">
          <a:xfrm>
            <a:off x="1049339" y="1077916"/>
            <a:ext cx="6475412" cy="4486275"/>
            <a:chOff x="759748" y="-389224"/>
            <a:chExt cx="6475296" cy="4486070"/>
          </a:xfrm>
        </p:grpSpPr>
        <p:pic>
          <p:nvPicPr>
            <p:cNvPr id="36872" name="Resim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5545" y="2537576"/>
              <a:ext cx="819499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3" name="Resim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48" y="2836846"/>
              <a:ext cx="1124743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Resim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7300" y="-389224"/>
              <a:ext cx="4483778" cy="4464000"/>
            </a:xfrm>
            <a:prstGeom prst="ellipse">
              <a:avLst/>
            </a:prstGeom>
          </p:spPr>
        </p:pic>
      </p:grpSp>
      <p:cxnSp>
        <p:nvCxnSpPr>
          <p:cNvPr id="57" name="Eğri Bağlayıcı 56"/>
          <p:cNvCxnSpPr/>
          <p:nvPr/>
        </p:nvCxnSpPr>
        <p:spPr bwMode="auto">
          <a:xfrm>
            <a:off x="7493003" y="4440239"/>
            <a:ext cx="517525" cy="266700"/>
          </a:xfrm>
          <a:prstGeom prst="curvedConnector3">
            <a:avLst>
              <a:gd name="adj1" fmla="val 99284"/>
            </a:avLst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 30"/>
          <p:cNvGrpSpPr/>
          <p:nvPr/>
        </p:nvGrpSpPr>
        <p:grpSpPr>
          <a:xfrm>
            <a:off x="104775" y="82789"/>
            <a:ext cx="8858250" cy="809625"/>
            <a:chOff x="104775" y="92314"/>
            <a:chExt cx="8858250" cy="809625"/>
          </a:xfrm>
        </p:grpSpPr>
        <p:sp>
          <p:nvSpPr>
            <p:cNvPr id="33" name="Metin kutusu 32"/>
            <p:cNvSpPr txBox="1"/>
            <p:nvPr/>
          </p:nvSpPr>
          <p:spPr>
            <a:xfrm>
              <a:off x="104775" y="110330"/>
              <a:ext cx="8858250" cy="769441"/>
            </a:xfrm>
            <a:prstGeom prst="rect">
              <a:avLst/>
            </a:prstGeom>
            <a:solidFill>
              <a:srgbClr val="FFFFF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400" b="1" dirty="0" smtClean="0">
                  <a:solidFill>
                    <a:srgbClr val="EF0D17"/>
                  </a:solidFill>
                  <a:latin typeface="+mj-lt"/>
                  <a:ea typeface="Microsoft YaHei" panose="020B0503020204020204" pitchFamily="34" charset="-122"/>
                  <a:cs typeface="Nirmala UI" panose="020B0502040204020203" pitchFamily="34" charset="0"/>
                </a:rPr>
                <a:t>Sağlıklı  Yemek Tabağı</a:t>
              </a:r>
            </a:p>
          </p:txBody>
        </p:sp>
        <p:pic>
          <p:nvPicPr>
            <p:cNvPr id="34" name="Resim 3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316" t="9231" r="9145" b="9231"/>
            <a:stretch/>
          </p:blipFill>
          <p:spPr>
            <a:xfrm>
              <a:off x="104775" y="92314"/>
              <a:ext cx="809625" cy="80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0848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 txBox="1">
            <a:spLocks/>
          </p:cNvSpPr>
          <p:nvPr/>
        </p:nvSpPr>
        <p:spPr bwMode="auto">
          <a:xfrm>
            <a:off x="57154" y="2953006"/>
            <a:ext cx="9045575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Günlük tuz alımı azaltılmalıdır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tr-TR" sz="2000" i="1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sz="2000" i="1" dirty="0">
                <a:latin typeface="+mj-lt"/>
              </a:rPr>
              <a:t>Besinlerimizin doğal olarak  içerdiği tuz dahil </a:t>
            </a:r>
            <a:br>
              <a:rPr lang="tr-TR" sz="2000" i="1" dirty="0">
                <a:latin typeface="+mj-lt"/>
              </a:rPr>
            </a:br>
            <a:r>
              <a:rPr lang="tr-TR" sz="2000" i="1" dirty="0">
                <a:latin typeface="+mj-lt"/>
              </a:rPr>
              <a:t>1 tepeleme çay kaşığını (5 gram) geçmemelidir</a:t>
            </a:r>
            <a:br>
              <a:rPr lang="tr-TR" sz="2000" i="1" dirty="0">
                <a:latin typeface="+mj-lt"/>
              </a:rPr>
            </a:br>
            <a:r>
              <a:rPr lang="tr-TR" sz="2000" i="1" dirty="0">
                <a:latin typeface="+mj-lt"/>
              </a:rPr>
              <a:t>Kullanılan tuz İYOTLU olmalıdır</a:t>
            </a:r>
            <a:endParaRPr lang="tr-TR" altLang="tr-TR" sz="20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6085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0634" y="883988"/>
            <a:ext cx="15986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55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7416" y="1671641"/>
            <a:ext cx="190817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1 Başlık"/>
          <p:cNvSpPr txBox="1">
            <a:spLocks/>
          </p:cNvSpPr>
          <p:nvPr/>
        </p:nvSpPr>
        <p:spPr bwMode="auto">
          <a:xfrm>
            <a:off x="57154" y="115890"/>
            <a:ext cx="9045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Günlük sıvı alımı arttırılmalıdır</a:t>
            </a:r>
          </a:p>
        </p:txBody>
      </p:sp>
      <p:sp>
        <p:nvSpPr>
          <p:cNvPr id="49158" name="Metin kutusu 4"/>
          <p:cNvSpPr txBox="1">
            <a:spLocks noChangeArrowheads="1"/>
          </p:cNvSpPr>
          <p:nvPr/>
        </p:nvSpPr>
        <p:spPr bwMode="auto">
          <a:xfrm>
            <a:off x="876719" y="4696677"/>
            <a:ext cx="7791451" cy="75713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Günde en az 2-2,5 lt sıvı = 10-12 bardak sıvının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8-10 bardağını </a:t>
            </a:r>
            <a:r>
              <a:rPr lang="tr-TR" altLang="tr-TR" sz="2400" b="1">
                <a:solidFill>
                  <a:srgbClr val="00B0F0"/>
                </a:solidFill>
                <a:latin typeface="Calibri Light" panose="020F0302020204030204" pitchFamily="34" charset="0"/>
              </a:rPr>
              <a:t>“SU” </a:t>
            </a:r>
            <a:r>
              <a:rPr lang="tr-TR" altLang="tr-TR" sz="2400" i="1">
                <a:latin typeface="Calibri Light" panose="020F0302020204030204" pitchFamily="34" charset="0"/>
              </a:rPr>
              <a:t>olarak tüketilmesine özen gösterilmelidir</a:t>
            </a:r>
          </a:p>
        </p:txBody>
      </p:sp>
      <p:pic>
        <p:nvPicPr>
          <p:cNvPr id="49159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3564" y="1787525"/>
            <a:ext cx="2952751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76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 txBox="1">
            <a:spLocks/>
          </p:cNvSpPr>
          <p:nvPr/>
        </p:nvSpPr>
        <p:spPr bwMode="auto">
          <a:xfrm>
            <a:off x="47628" y="100013"/>
            <a:ext cx="9045575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+mn-lt"/>
              </a:rPr>
              <a:t>Gıda satın alınırken etiket bilgileri okunmalıdır</a:t>
            </a:r>
            <a:endParaRPr lang="tr-TR" altLang="tr-TR" sz="2800" i="1" dirty="0">
              <a:latin typeface="+mn-lt"/>
            </a:endParaRPr>
          </a:p>
        </p:txBody>
      </p:sp>
      <p:sp>
        <p:nvSpPr>
          <p:cNvPr id="28675" name="2 İçerik Yer Tutucusu"/>
          <p:cNvSpPr txBox="1">
            <a:spLocks/>
          </p:cNvSpPr>
          <p:nvPr/>
        </p:nvSpPr>
        <p:spPr bwMode="auto">
          <a:xfrm>
            <a:off x="568329" y="1052517"/>
            <a:ext cx="80232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sz="2400" dirty="0"/>
              <a:t>Son kullanma tarihi (SKT) veya tavsiye edilen tüketim tarihi (TETT) okunmalı ve kullanma/tüketim tarihi </a:t>
            </a:r>
            <a:r>
              <a:rPr lang="tr-TR" altLang="tr-TR" sz="2400" dirty="0">
                <a:solidFill>
                  <a:srgbClr val="FF0000"/>
                </a:solidFill>
              </a:rPr>
              <a:t>geçmemiş</a:t>
            </a:r>
            <a:r>
              <a:rPr lang="tr-TR" altLang="tr-TR" sz="2400" dirty="0"/>
              <a:t> ürün satın alınmalıdır</a:t>
            </a:r>
          </a:p>
          <a:p>
            <a:pPr eaLnBrk="1" hangingPunct="1">
              <a:defRPr/>
            </a:pPr>
            <a:r>
              <a:rPr lang="tr-TR" altLang="tr-TR" sz="2400" dirty="0"/>
              <a:t>«İçindekiler» kısmına dikkat edilmelidir. Özellikle;</a:t>
            </a:r>
          </a:p>
          <a:p>
            <a:pPr lvl="1" eaLnBrk="1" hangingPunct="1">
              <a:defRPr/>
            </a:pPr>
            <a:r>
              <a:rPr lang="tr-TR" altLang="tr-TR" sz="2100" dirty="0"/>
              <a:t>Tuz</a:t>
            </a:r>
          </a:p>
          <a:p>
            <a:pPr lvl="1" eaLnBrk="1" hangingPunct="1">
              <a:defRPr/>
            </a:pPr>
            <a:r>
              <a:rPr lang="tr-TR" altLang="tr-TR" sz="2100" dirty="0"/>
              <a:t>Eklenmiş şeker / ilave şeker</a:t>
            </a:r>
          </a:p>
          <a:p>
            <a:pPr lvl="1" eaLnBrk="1" hangingPunct="1">
              <a:defRPr/>
            </a:pPr>
            <a:r>
              <a:rPr lang="tr-TR" altLang="tr-TR" sz="2100" dirty="0"/>
              <a:t>Doymuş yağ</a:t>
            </a:r>
          </a:p>
          <a:p>
            <a:pPr lvl="1" eaLnBrk="1" hangingPunct="1">
              <a:defRPr/>
            </a:pPr>
            <a:r>
              <a:rPr lang="tr-TR" altLang="tr-TR" sz="2100" dirty="0"/>
              <a:t>Trans yağ</a:t>
            </a:r>
          </a:p>
          <a:p>
            <a:pPr lvl="1" eaLnBrk="1" hangingPunct="1">
              <a:defRPr/>
            </a:pPr>
            <a:r>
              <a:rPr lang="tr-TR" altLang="tr-TR" sz="2100" dirty="0"/>
              <a:t>Sodyum (Na)</a:t>
            </a:r>
          </a:p>
          <a:p>
            <a:pPr marL="0" indent="0">
              <a:buNone/>
              <a:defRPr/>
            </a:pPr>
            <a:r>
              <a:rPr lang="tr-TR" altLang="tr-TR" sz="2400" dirty="0"/>
              <a:t>miktar ve içerikleri iyi bir şekilde okunarak </a:t>
            </a:r>
            <a:r>
              <a:rPr lang="tr-TR" altLang="tr-TR" sz="2400" dirty="0">
                <a:solidFill>
                  <a:srgbClr val="FF0000"/>
                </a:solidFill>
              </a:rPr>
              <a:t>sağlıklı</a:t>
            </a:r>
            <a:r>
              <a:rPr lang="tr-TR" altLang="tr-TR" sz="2400" dirty="0"/>
              <a:t> gıda tercihi yapılmalıdır</a:t>
            </a:r>
          </a:p>
          <a:p>
            <a:pPr eaLnBrk="1" hangingPunct="1">
              <a:defRPr/>
            </a:pPr>
            <a:endParaRPr lang="tr-TR" altLang="tr-TR" sz="2400" dirty="0"/>
          </a:p>
        </p:txBody>
      </p:sp>
      <p:pic>
        <p:nvPicPr>
          <p:cNvPr id="52228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3567" y="4724401"/>
            <a:ext cx="3062287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 (şişmanlık) nedir?</a:t>
            </a:r>
          </a:p>
        </p:txBody>
      </p:sp>
      <p:sp>
        <p:nvSpPr>
          <p:cNvPr id="7171" name="İçerik Yer Tutucusu 2"/>
          <p:cNvSpPr txBox="1">
            <a:spLocks/>
          </p:cNvSpPr>
          <p:nvPr/>
        </p:nvSpPr>
        <p:spPr bwMode="auto">
          <a:xfrm>
            <a:off x="496891" y="1193803"/>
            <a:ext cx="5659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tr-TR" altLang="tr-TR" sz="2400" b="1">
                <a:solidFill>
                  <a:srgbClr val="FF0000"/>
                </a:solidFill>
              </a:rPr>
              <a:t>Obezite </a:t>
            </a:r>
            <a:r>
              <a:rPr lang="tr-TR" altLang="tr-TR" sz="2400">
                <a:sym typeface="Wingdings" panose="05000000000000000000" pitchFamily="2" charset="2"/>
              </a:rPr>
              <a:t> Vücutta s</a:t>
            </a:r>
            <a:r>
              <a:rPr lang="tr-TR" altLang="tr-TR" sz="2400"/>
              <a:t>ağlığı bozacak ölçüde 	           anormal ve aşırı yağ birikmesidir</a:t>
            </a:r>
          </a:p>
        </p:txBody>
      </p:sp>
      <p:pic>
        <p:nvPicPr>
          <p:cNvPr id="7172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1103" y="836614"/>
            <a:ext cx="24352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2226" y="4829175"/>
            <a:ext cx="15509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İçerik Yer Tutucusu 2"/>
          <p:cNvSpPr txBox="1">
            <a:spLocks/>
          </p:cNvSpPr>
          <p:nvPr/>
        </p:nvSpPr>
        <p:spPr bwMode="auto">
          <a:xfrm>
            <a:off x="496891" y="3582991"/>
            <a:ext cx="819943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tr-TR" altLang="tr-TR" sz="2400" dirty="0">
                <a:latin typeface="+mn-lt"/>
              </a:rPr>
              <a:t>Yaygın olarak </a:t>
            </a:r>
            <a:r>
              <a:rPr lang="tr-TR" altLang="tr-TR" sz="2400" dirty="0">
                <a:solidFill>
                  <a:srgbClr val="FF0000"/>
                </a:solidFill>
                <a:latin typeface="+mn-lt"/>
              </a:rPr>
              <a:t>Beden Kütle İndeksi (BKİ) </a:t>
            </a:r>
            <a:r>
              <a:rPr lang="tr-TR" altLang="tr-TR" sz="2400" dirty="0">
                <a:latin typeface="+mn-lt"/>
              </a:rPr>
              <a:t>kullanılır</a:t>
            </a:r>
          </a:p>
          <a:p>
            <a:pPr marL="0" indent="0" algn="ctr">
              <a:buNone/>
              <a:defRPr/>
            </a:pPr>
            <a:r>
              <a:rPr lang="tr-TR" altLang="tr-TR" sz="2400" b="1" i="1" dirty="0">
                <a:solidFill>
                  <a:srgbClr val="FF0000"/>
                </a:solidFill>
                <a:latin typeface="+mj-lt"/>
              </a:rPr>
              <a:t>BKİ: </a:t>
            </a:r>
            <a:r>
              <a:rPr lang="tr-TR" altLang="tr-TR" sz="2400" i="1" dirty="0">
                <a:latin typeface="+mj-lt"/>
              </a:rPr>
              <a:t>Bireyin vücut ağırlığının(kg) boy uzunluğunun (m cinsinden) karesine bölünmesi ile (BKİ=kg/m</a:t>
            </a:r>
            <a:r>
              <a:rPr lang="tr-TR" altLang="tr-TR" sz="2400" i="1" baseline="30000" dirty="0">
                <a:latin typeface="+mj-lt"/>
              </a:rPr>
              <a:t>2</a:t>
            </a:r>
            <a:r>
              <a:rPr lang="tr-TR" altLang="tr-TR" sz="2400" i="1" dirty="0">
                <a:latin typeface="+mj-lt"/>
              </a:rPr>
              <a:t>) elde edilen değer</a:t>
            </a:r>
          </a:p>
          <a:p>
            <a:pPr eaLnBrk="1" hangingPunct="1">
              <a:defRPr/>
            </a:pPr>
            <a:endParaRPr lang="tr-TR" altLang="tr-TR" sz="2000" dirty="0">
              <a:latin typeface="+mn-lt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/>
        </p:nvGraphicFramePr>
        <p:xfrm>
          <a:off x="2843214" y="5116516"/>
          <a:ext cx="4824412" cy="115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48">
                  <a:extLst>
                    <a:ext uri="{9D8B030D-6E8A-4147-A177-3AD203B41FA5}">
                      <a16:colId xmlns:a16="http://schemas.microsoft.com/office/drawing/2014/main" xmlns="" val="3574313732"/>
                    </a:ext>
                  </a:extLst>
                </a:gridCol>
                <a:gridCol w="3096264">
                  <a:extLst>
                    <a:ext uri="{9D8B030D-6E8A-4147-A177-3AD203B41FA5}">
                      <a16:colId xmlns:a16="http://schemas.microsoft.com/office/drawing/2014/main" xmlns="" val="793444167"/>
                    </a:ext>
                  </a:extLst>
                </a:gridCol>
              </a:tblGrid>
              <a:tr h="576263">
                <a:tc rowSpan="2">
                  <a:txBody>
                    <a:bodyPr/>
                    <a:lstStyle/>
                    <a:p>
                      <a:pPr algn="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BKİ(kg/m</a:t>
                      </a:r>
                      <a:r>
                        <a:rPr lang="tr-TR" sz="2400" b="1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)=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6" marB="4573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Vücut ağırlığı</a:t>
                      </a:r>
                      <a:r>
                        <a:rPr lang="tr-TR" sz="2400" b="1" baseline="0" dirty="0" smtClean="0">
                          <a:solidFill>
                            <a:srgbClr val="0070C0"/>
                          </a:solidFill>
                        </a:rPr>
                        <a:t> (kg)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6" marB="45736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8839800"/>
                  </a:ext>
                </a:extLst>
              </a:tr>
              <a:tr h="576263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(Boy uzunluğu 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m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tr-TR" sz="2400" b="1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tr-TR" sz="2400" b="1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6" marB="45736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5010920"/>
                  </a:ext>
                </a:extLst>
              </a:tr>
            </a:tbl>
          </a:graphicData>
        </a:graphic>
      </p:graphicFrame>
      <p:sp>
        <p:nvSpPr>
          <p:cNvPr id="9" name="Unvan 1"/>
          <p:cNvSpPr txBox="1">
            <a:spLocks/>
          </p:cNvSpPr>
          <p:nvPr/>
        </p:nvSpPr>
        <p:spPr bwMode="auto">
          <a:xfrm>
            <a:off x="466725" y="2938465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 nasıl belirlenir?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78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BKİ nasıl sınıflandırılır?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39754" y="4418016"/>
            <a:ext cx="8353425" cy="1787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2400" dirty="0">
                <a:solidFill>
                  <a:schemeClr val="tx1"/>
                </a:solidFill>
              </a:rPr>
              <a:t>Sağlık Bakanlığı’nın internet sitesinden BKİ hesaplanması ve sonuç yorumlaması için:</a:t>
            </a:r>
          </a:p>
          <a:p>
            <a:pPr>
              <a:defRPr/>
            </a:pPr>
            <a:r>
              <a:rPr lang="tr-TR" sz="2400" dirty="0">
                <a:solidFill>
                  <a:srgbClr val="3366FF"/>
                </a:solidFill>
                <a:hlinkClick r:id="rId3"/>
              </a:rPr>
              <a:t>https://hsgm.saglik.gov.tr/tr/beslenmehareket-hesaplamalar/beslenmehareket-yetiskin-beden-kitle-indeksi.html</a:t>
            </a:r>
            <a:endParaRPr lang="tr-TR" sz="2400" dirty="0">
              <a:solidFill>
                <a:srgbClr val="3366FF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/>
        </p:nvGraphicFramePr>
        <p:xfrm>
          <a:off x="1042990" y="1014415"/>
          <a:ext cx="7345362" cy="2971802"/>
        </p:xfrm>
        <a:graphic>
          <a:graphicData uri="http://schemas.openxmlformats.org/drawingml/2006/table">
            <a:tbl>
              <a:tblPr/>
              <a:tblGrid>
                <a:gridCol w="3673475">
                  <a:extLst>
                    <a:ext uri="{9D8B030D-6E8A-4147-A177-3AD203B41FA5}">
                      <a16:colId xmlns:a16="http://schemas.microsoft.com/office/drawing/2014/main" xmlns="" val="1946569335"/>
                    </a:ext>
                  </a:extLst>
                </a:gridCol>
                <a:gridCol w="3671887">
                  <a:extLst>
                    <a:ext uri="{9D8B030D-6E8A-4147-A177-3AD203B41FA5}">
                      <a16:colId xmlns:a16="http://schemas.microsoft.com/office/drawing/2014/main" xmlns="" val="1079431455"/>
                    </a:ext>
                  </a:extLst>
                </a:gridCol>
              </a:tblGrid>
              <a:tr h="936645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Yetişkin Bireylerde BKİ Değerlendirmesi</a:t>
                      </a:r>
                      <a:endParaRPr kumimoji="0" lang="tr-TR" altLang="tr-T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3148621"/>
                  </a:ext>
                </a:extLst>
              </a:tr>
              <a:tr h="42063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Sınıflandırma</a:t>
                      </a:r>
                      <a:endParaRPr kumimoji="0" lang="tr-TR" alt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BKİ (kg/m</a:t>
                      </a:r>
                      <a:r>
                        <a:rPr kumimoji="0" lang="tr-TR" altLang="tr-TR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kumimoji="0" lang="tr-TR" alt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1508493"/>
                  </a:ext>
                </a:extLst>
              </a:tr>
              <a:tr h="412759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Zayıf (düşük ağırlıklı)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 18.50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9068910"/>
                  </a:ext>
                </a:extLst>
              </a:tr>
              <a:tr h="412759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18.50 – 24.99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2423370"/>
                  </a:ext>
                </a:extLst>
              </a:tr>
              <a:tr h="376247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Hafif şişman, fazla kilolu, toplu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25.00 – 29.99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42573012"/>
                  </a:ext>
                </a:extLst>
              </a:tr>
              <a:tr h="412759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Obez</a:t>
                      </a:r>
                      <a:endParaRPr kumimoji="0" lang="tr-TR" alt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≥ 30.00</a:t>
                      </a:r>
                      <a:endParaRPr kumimoji="0" lang="tr-TR" alt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1178430"/>
                  </a:ext>
                </a:extLst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464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body" idx="4294967295"/>
          </p:nvPr>
        </p:nvSpPr>
        <p:spPr>
          <a:xfrm>
            <a:off x="468313" y="863600"/>
            <a:ext cx="7056438" cy="5795963"/>
          </a:xfrm>
        </p:spPr>
        <p:txBody>
          <a:bodyPr vert="horz" lIns="90000" tIns="46800" rIns="90000" bIns="46800" rtlCol="0">
            <a:normAutofit/>
          </a:bodyPr>
          <a:lstStyle/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Yaş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Cinsiyet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Genetik yatkınlık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Aşırı ve yanlış beslenme alışkanlıkları</a:t>
            </a:r>
            <a:endParaRPr lang="tr-TR" altLang="tr-TR" sz="1400" i="1" dirty="0">
              <a:solidFill>
                <a:srgbClr val="FF0000"/>
              </a:solidFill>
            </a:endParaRP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Yetersiz fiziksel aktivite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Sık aralıklarla çok düşük enerjili diyetler uygulama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Sigara ve alkol kullanma</a:t>
            </a:r>
          </a:p>
          <a:p>
            <a:pPr marL="334954" indent="-334954" defTabSz="449251">
              <a:spcBef>
                <a:spcPts val="600"/>
              </a:spcBef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Eğitim düzeyi </a:t>
            </a:r>
          </a:p>
          <a:p>
            <a:pPr marL="334954" indent="-334954" defTabSz="449251">
              <a:spcBef>
                <a:spcPts val="600"/>
              </a:spcBef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Sosyokültürel durum</a:t>
            </a:r>
            <a:endParaRPr lang="tr-TR" altLang="tr-TR" sz="2400" i="1" dirty="0">
              <a:cs typeface="Arial" panose="020B0604020202020204" pitchFamily="34" charset="0"/>
            </a:endParaRPr>
          </a:p>
          <a:p>
            <a:pPr marL="334954" indent="-334954" defTabSz="449251">
              <a:spcBef>
                <a:spcPts val="600"/>
              </a:spcBef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Gelir durumu </a:t>
            </a:r>
            <a:endParaRPr lang="tr-TR" altLang="tr-TR" sz="1400" b="1" dirty="0">
              <a:solidFill>
                <a:srgbClr val="FF0000"/>
              </a:solidFill>
            </a:endParaRP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Psikolojik problemler</a:t>
            </a: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Kullanılan bazı ilaçlar (antidepresanlar vb.) </a:t>
            </a: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Hormonal ve metabolik etmenler</a:t>
            </a: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Doğum sayısı ve doğumlar arası süre</a:t>
            </a:r>
            <a:endParaRPr lang="tr-TR" altLang="tr-TR" sz="14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Obezitenin nedenleri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9114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body" idx="4294967295"/>
          </p:nvPr>
        </p:nvSpPr>
        <p:spPr>
          <a:xfrm>
            <a:off x="468313" y="941389"/>
            <a:ext cx="4267200" cy="5792788"/>
          </a:xfrm>
        </p:spPr>
        <p:txBody>
          <a:bodyPr vert="horz" lIns="90000" tIns="46800" rIns="90000" bIns="46800" rtlCol="0">
            <a:normAutofit/>
          </a:bodyPr>
          <a:lstStyle/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Tip II diyabet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İnsülin direnci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Hipertansiyon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Koroner arter hastalığı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Hiperlipidemi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Karaciğer yağlanması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Metabolik sendrom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Astım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Solunum güçlüğü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>
                <a:cs typeface="Arial" panose="020B0604020202020204" pitchFamily="34" charset="0"/>
              </a:rPr>
              <a:t>Uyku apnesi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Osteoartrit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Felç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Kas iskelet sistemi hastalıkları</a:t>
            </a:r>
            <a:endParaRPr lang="tr-TR" altLang="tr-TR" sz="2000" b="1" dirty="0">
              <a:solidFill>
                <a:srgbClr val="FF0000"/>
              </a:solidFill>
            </a:endParaRP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Menstruasyon düzensizlikleri</a:t>
            </a:r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4583113" y="941389"/>
            <a:ext cx="4464051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/>
              <a:t>Gebelik komplikasyonları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Ameliyat risklerinin artması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Bazı kanser türleri</a:t>
            </a:r>
          </a:p>
          <a:p>
            <a:pPr marL="792143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kern="0" dirty="0">
                <a:sym typeface="Wingdings" pitchFamily="2" charset="2"/>
              </a:rPr>
              <a:t>Yumurtalık, meme, kolon, prostat vb.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Safra kesesi hastalıkları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Hormon bozuklukları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dirty="0"/>
              <a:t>Psikolojik problemler 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Gece yeme sendromu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Blumia nervoza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Anoreksia nervoza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Tıkanırcasına yeme vb.</a:t>
            </a:r>
            <a:endParaRPr lang="tr-TR" dirty="0"/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Toplumsal uyumsuzluk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Obezitenin neden olduğu sağlık problemleri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4931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589"/>
            <a:ext cx="9144000" cy="690563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tr-TR" sz="4000" b="1" dirty="0">
                <a:latin typeface="+mn-lt"/>
              </a:rPr>
              <a:t>Beslenme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5753" y="827091"/>
            <a:ext cx="8569325" cy="158432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tr-TR" sz="3600" b="1" dirty="0"/>
              <a:t>Beslenme; </a:t>
            </a:r>
            <a:r>
              <a:rPr lang="tr-TR" dirty="0"/>
              <a:t>yaşamın sürdürülmesi, büyüme ve gelişme, sağlığın korunması ve üretken olmak için besinlerin vücutta kullanılmasıdır</a:t>
            </a:r>
            <a:endParaRPr lang="tr-TR" dirty="0">
              <a:sym typeface="Wingdings" panose="05000000000000000000" pitchFamily="2" charset="2"/>
            </a:endParaRPr>
          </a:p>
          <a:p>
            <a:pPr>
              <a:defRPr/>
            </a:pPr>
            <a:endParaRPr lang="tr-TR" dirty="0"/>
          </a:p>
        </p:txBody>
      </p:sp>
      <p:pic>
        <p:nvPicPr>
          <p:cNvPr id="16388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726" b="15344"/>
          <a:stretch>
            <a:fillRect/>
          </a:stretch>
        </p:blipFill>
        <p:spPr bwMode="auto">
          <a:xfrm>
            <a:off x="-1586" y="5486403"/>
            <a:ext cx="9144001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455612" y="3414155"/>
            <a:ext cx="8229600" cy="1944216"/>
          </a:xfrm>
          <a:prstGeom prst="rect">
            <a:avLst/>
          </a:prstGeom>
          <a:ln>
            <a:gradFill flip="none" rotWithShape="1">
              <a:gsLst>
                <a:gs pos="0">
                  <a:srgbClr val="EF19C1"/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r-TR" dirty="0"/>
              <a:t>Vücudun büyümesi, yenilenmesi ve çalışması için gerekli olan </a:t>
            </a:r>
            <a:r>
              <a:rPr lang="tr-TR" b="1" dirty="0"/>
              <a:t>enerji ve besin öğelerinin </a:t>
            </a:r>
            <a:r>
              <a:rPr lang="tr-TR" dirty="0"/>
              <a:t>her birinin </a:t>
            </a:r>
            <a:r>
              <a:rPr lang="tr-TR" b="1" dirty="0"/>
              <a:t>yeterli miktarlarda alınması </a:t>
            </a:r>
            <a:r>
              <a:rPr lang="tr-TR" dirty="0"/>
              <a:t>ve vücutta </a:t>
            </a:r>
            <a:r>
              <a:rPr lang="tr-TR" b="1" dirty="0"/>
              <a:t>uygun şekilde kullanılması</a:t>
            </a:r>
            <a:r>
              <a:rPr lang="tr-TR" dirty="0"/>
              <a:t>dır</a:t>
            </a:r>
            <a:endParaRPr lang="tr-TR" sz="2800" dirty="0"/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-1586" y="2492378"/>
            <a:ext cx="9144001" cy="690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Y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F0"/>
                </a:solidFill>
                <a:latin typeface="+mn-lt"/>
              </a:rPr>
              <a:t>t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3366FF"/>
                </a:solidFill>
                <a:latin typeface="+mn-lt"/>
              </a:rPr>
              <a:t>r</a:t>
            </a:r>
            <a:r>
              <a:rPr lang="tr-TR" altLang="tr-TR" sz="4400" b="1" dirty="0">
                <a:solidFill>
                  <a:srgbClr val="FF00FF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i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tr-TR" altLang="tr-TR" sz="4400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92D050"/>
                </a:solidFill>
                <a:latin typeface="+mn-lt"/>
              </a:rPr>
              <a:t>d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F0"/>
                </a:solidFill>
                <a:latin typeface="+mn-lt"/>
              </a:rPr>
              <a:t>n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g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rgbClr val="B50B78"/>
                </a:solidFill>
                <a:latin typeface="+mn-lt"/>
              </a:rPr>
              <a:t>i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tr-TR" altLang="tr-TR" sz="4400" b="1" dirty="0">
                <a:solidFill>
                  <a:srgbClr val="92D05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EF19C1"/>
                </a:solidFill>
                <a:latin typeface="+mn-lt"/>
              </a:rPr>
              <a:t>s</a:t>
            </a:r>
            <a:r>
              <a:rPr lang="tr-TR" altLang="tr-TR" sz="4400" b="1" dirty="0">
                <a:solidFill>
                  <a:srgbClr val="3366FF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n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m</a:t>
            </a:r>
            <a:r>
              <a:rPr lang="tr-TR" altLang="tr-TR" sz="4400" b="1" dirty="0">
                <a:solidFill>
                  <a:srgbClr val="C00000"/>
                </a:solidFill>
                <a:latin typeface="+mn-lt"/>
              </a:rPr>
              <a:t>e</a:t>
            </a:r>
            <a:endParaRPr lang="tr-TR" altLang="tr-TR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7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up 6"/>
          <p:cNvGrpSpPr>
            <a:grpSpLocks/>
          </p:cNvGrpSpPr>
          <p:nvPr/>
        </p:nvGrpSpPr>
        <p:grpSpPr bwMode="auto">
          <a:xfrm>
            <a:off x="2970216" y="2665416"/>
            <a:ext cx="6084887" cy="4103687"/>
            <a:chOff x="722557" y="567321"/>
            <a:chExt cx="6428020" cy="4464000"/>
          </a:xfrm>
        </p:grpSpPr>
        <p:pic>
          <p:nvPicPr>
            <p:cNvPr id="24582" name="Resim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078" y="3627321"/>
              <a:ext cx="819499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Resim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57" y="3771321"/>
              <a:ext cx="1124743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300" y="567321"/>
              <a:ext cx="4483778" cy="4464000"/>
            </a:xfrm>
            <a:prstGeom prst="ellipse">
              <a:avLst/>
            </a:prstGeom>
          </p:spPr>
        </p:pic>
      </p:grp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654" y="1125541"/>
            <a:ext cx="7561263" cy="47513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r-TR" sz="2400" dirty="0"/>
              <a:t>İçerdikleri besin öğeleri yönünden birbirine benzeyen besinler 5 grupta toplanır</a:t>
            </a:r>
          </a:p>
          <a:p>
            <a:pPr marL="0" indent="0">
              <a:buNone/>
              <a:defRPr/>
            </a:pPr>
            <a:r>
              <a:rPr lang="tr-TR" altLang="tr-TR" sz="2400" dirty="0">
                <a:solidFill>
                  <a:srgbClr val="00B0F0"/>
                </a:solidFill>
              </a:rPr>
              <a:t>1. Süt ve ürünleri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rgbClr val="7030A0"/>
                </a:solidFill>
              </a:rPr>
              <a:t>2. Et ve ürünleri, tavuk, balık, yumurta,   kuru baklagiller ile yağlı tohumlar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rgbClr val="00B050"/>
                </a:solidFill>
              </a:rPr>
              <a:t>3. Sebzeler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rgbClr val="FF00FF"/>
                </a:solidFill>
              </a:rPr>
              <a:t>4. Meyveler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chemeClr val="accent2"/>
                </a:solidFill>
              </a:rPr>
              <a:t>5. Ekmek ve tahıllar grubu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107954" y="115889"/>
            <a:ext cx="8856663" cy="792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Besinlerin sınıflandırılması / Besin grupları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11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27016"/>
            <a:ext cx="9144000" cy="681037"/>
          </a:xfrm>
        </p:spPr>
        <p:txBody>
          <a:bodyPr>
            <a:normAutofit fontScale="90000"/>
          </a:bodyPr>
          <a:lstStyle/>
          <a:p>
            <a:pPr marL="57149" algn="ctr">
              <a:spcBef>
                <a:spcPts val="375"/>
              </a:spcBef>
              <a:buSzPct val="85000"/>
              <a:defRPr/>
            </a:pPr>
            <a:r>
              <a:rPr lang="tr-TR" altLang="tr-TR" dirty="0">
                <a:solidFill>
                  <a:srgbClr val="00B0F0"/>
                </a:solidFill>
                <a:latin typeface="+mn-lt"/>
              </a:rPr>
              <a:t>1. Süt ve ürünleri grubu</a:t>
            </a:r>
          </a:p>
        </p:txBody>
      </p:sp>
      <p:sp>
        <p:nvSpPr>
          <p:cNvPr id="25603" name="İçerik Yer Tutucusu 2"/>
          <p:cNvSpPr>
            <a:spLocks noGrp="1"/>
          </p:cNvSpPr>
          <p:nvPr>
            <p:ph idx="1"/>
          </p:nvPr>
        </p:nvSpPr>
        <p:spPr>
          <a:xfrm>
            <a:off x="395291" y="1019178"/>
            <a:ext cx="5799137" cy="5040313"/>
          </a:xfrm>
        </p:spPr>
        <p:txBody>
          <a:bodyPr/>
          <a:lstStyle/>
          <a:p>
            <a:r>
              <a:rPr lang="tr-TR" altLang="tr-TR" sz="2400">
                <a:solidFill>
                  <a:schemeClr val="tx2"/>
                </a:solidFill>
              </a:rPr>
              <a:t>Süt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Yoğurt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Peynirler </a:t>
            </a:r>
          </a:p>
          <a:p>
            <a:pPr lvl="1"/>
            <a:r>
              <a:rPr lang="tr-TR" altLang="tr-TR" sz="2000">
                <a:solidFill>
                  <a:schemeClr val="tx2"/>
                </a:solidFill>
              </a:rPr>
              <a:t>beyaz peynir, kaşar peynir gibi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Ayran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Kefir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Sütlü tatlılar </a:t>
            </a:r>
          </a:p>
          <a:p>
            <a:pPr lvl="1"/>
            <a:r>
              <a:rPr lang="tr-TR" altLang="tr-TR" sz="2000">
                <a:solidFill>
                  <a:schemeClr val="tx2"/>
                </a:solidFill>
              </a:rPr>
              <a:t>sütlaç, dondurma gibi</a:t>
            </a:r>
          </a:p>
        </p:txBody>
      </p:sp>
      <p:pic>
        <p:nvPicPr>
          <p:cNvPr id="2560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7" y="1019178"/>
            <a:ext cx="367188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 bwMode="auto">
          <a:xfrm>
            <a:off x="623889" y="4432302"/>
            <a:ext cx="8101012" cy="1860551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Protein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Kalsiyum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Fosfor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Çinko 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1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2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6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12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 ve niasin olmak üzere birçok besin ögesi için önemli kaynaktır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46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8313" y="115891"/>
            <a:ext cx="8229600" cy="1417637"/>
          </a:xfrm>
        </p:spPr>
        <p:txBody>
          <a:bodyPr>
            <a:no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3600" dirty="0">
                <a:solidFill>
                  <a:srgbClr val="7030A0"/>
                </a:solidFill>
                <a:latin typeface="+mn-lt"/>
              </a:rPr>
              <a:t>2. Et ve ürünleri, tavuk, balık, yumurta, kuru baklagiller ile yağlı tohumlar grubu</a:t>
            </a:r>
            <a:endParaRPr lang="tr-TR" altLang="tr-TR" sz="32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63" t="22938" r="3059" b="16141"/>
          <a:stretch/>
        </p:blipFill>
        <p:spPr>
          <a:xfrm>
            <a:off x="3923928" y="1461331"/>
            <a:ext cx="5040560" cy="2214920"/>
          </a:xfrm>
          <a:prstGeom prst="ellipse">
            <a:avLst/>
          </a:prstGeom>
        </p:spPr>
      </p:pic>
      <p:sp>
        <p:nvSpPr>
          <p:cNvPr id="26628" name="İçerik Yer Tutucusu 2"/>
          <p:cNvSpPr txBox="1">
            <a:spLocks/>
          </p:cNvSpPr>
          <p:nvPr/>
        </p:nvSpPr>
        <p:spPr bwMode="auto">
          <a:xfrm>
            <a:off x="436566" y="1484316"/>
            <a:ext cx="37750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Et</a:t>
            </a:r>
          </a:p>
          <a:p>
            <a:r>
              <a:rPr lang="tr-TR" altLang="tr-TR" sz="2400"/>
              <a:t>Tavuk</a:t>
            </a:r>
          </a:p>
          <a:p>
            <a:r>
              <a:rPr lang="tr-TR" altLang="tr-TR" sz="2400"/>
              <a:t>Balık</a:t>
            </a:r>
          </a:p>
          <a:p>
            <a:r>
              <a:rPr lang="tr-TR" altLang="tr-TR" sz="2400"/>
              <a:t>Yumurta</a:t>
            </a:r>
          </a:p>
          <a:p>
            <a:r>
              <a:rPr lang="tr-TR" altLang="tr-TR" sz="2400"/>
              <a:t>Kurubaklagiller </a:t>
            </a:r>
          </a:p>
          <a:p>
            <a:pPr lvl="1"/>
            <a:r>
              <a:rPr lang="tr-TR" altLang="tr-TR" sz="2200"/>
              <a:t>mercimek, fasulye, nohut gibi</a:t>
            </a:r>
          </a:p>
          <a:p>
            <a:r>
              <a:rPr lang="tr-TR" altLang="tr-TR" sz="2400"/>
              <a:t>Yağlı tohumlar </a:t>
            </a:r>
          </a:p>
          <a:p>
            <a:pPr lvl="1"/>
            <a:r>
              <a:rPr lang="tr-TR" altLang="tr-TR" sz="2200"/>
              <a:t>ceviz, fındık, badem gibi</a:t>
            </a: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 bwMode="auto">
          <a:xfrm>
            <a:off x="4500564" y="3860803"/>
            <a:ext cx="4464051" cy="2397125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Protein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Demir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Çinko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Fosfor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Magnezyum gibi mineraller ile 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1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, 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6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, 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12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 ve A vitamini kaynağıdır</a:t>
            </a:r>
          </a:p>
          <a:p>
            <a:pPr lvl="1"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12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 vitamini ise sadece hayvansal kaynaklı besinlerde bulunur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40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1022</Words>
  <Application>Microsoft Office PowerPoint</Application>
  <PresentationFormat>Ekran Gösterisi (4:3)</PresentationFormat>
  <Paragraphs>183</Paragraphs>
  <Slides>16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Office Teması</vt:lpstr>
      <vt:lpstr>Slayt 1</vt:lpstr>
      <vt:lpstr>Slayt 2</vt:lpstr>
      <vt:lpstr>Slayt 3</vt:lpstr>
      <vt:lpstr>Slayt 4</vt:lpstr>
      <vt:lpstr>Slayt 5</vt:lpstr>
      <vt:lpstr>Beslenme nedir?</vt:lpstr>
      <vt:lpstr>Slayt 7</vt:lpstr>
      <vt:lpstr>1. Süt ve ürünleri grubu</vt:lpstr>
      <vt:lpstr>2. Et ve ürünleri, tavuk, balık, yumurta, kuru baklagiller ile yağlı tohumlar grubu</vt:lpstr>
      <vt:lpstr>3. Sebzeler grubu</vt:lpstr>
      <vt:lpstr>4. Meyveler grubu</vt:lpstr>
      <vt:lpstr>5. Ekmek ve tahıllar grubu</vt:lpstr>
      <vt:lpstr>Slayt 13</vt:lpstr>
      <vt:lpstr>Slayt 14</vt:lpstr>
      <vt:lpstr>Slayt 15</vt:lpstr>
      <vt:lpstr>Slayt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HATİCE BERNA KARAKAŞ</dc:creator>
  <cp:lastModifiedBy>WIN7</cp:lastModifiedBy>
  <cp:revision>57</cp:revision>
  <dcterms:created xsi:type="dcterms:W3CDTF">2018-09-12T13:53:11Z</dcterms:created>
  <dcterms:modified xsi:type="dcterms:W3CDTF">2024-03-19T13:16:41Z</dcterms:modified>
</cp:coreProperties>
</file>